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395" r:id="rId4"/>
    <p:sldId id="420" r:id="rId5"/>
    <p:sldId id="421" r:id="rId6"/>
    <p:sldId id="324" r:id="rId7"/>
    <p:sldId id="422" r:id="rId8"/>
    <p:sldId id="423" r:id="rId9"/>
    <p:sldId id="428" r:id="rId10"/>
    <p:sldId id="424" r:id="rId11"/>
    <p:sldId id="429" r:id="rId12"/>
    <p:sldId id="425" r:id="rId13"/>
    <p:sldId id="426" r:id="rId14"/>
    <p:sldId id="427" r:id="rId15"/>
    <p:sldId id="430" r:id="rId16"/>
    <p:sldId id="431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18" autoAdjust="0"/>
    <p:restoredTop sz="94660"/>
  </p:normalViewPr>
  <p:slideViewPr>
    <p:cSldViewPr>
      <p:cViewPr>
        <p:scale>
          <a:sx n="80" d="100"/>
          <a:sy n="80" d="100"/>
        </p:scale>
        <p:origin x="-19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5EF728-3E35-9042-B483-EACD57197876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934D8-4B73-094F-A436-71067EFA9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039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6394B5C-6B6A-4A13-967D-11C92924FBD5}" type="datetimeFigureOut">
              <a:rPr lang="en-US" smtClean="0"/>
              <a:pPr/>
              <a:t>2/27/2013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ngraphy.com/" TargetMode="External"/><Relationship Id="rId2" Type="http://schemas.openxmlformats.org/officeDocument/2006/relationships/hyperlink" Target="http://www.reachli.com/landi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inreach.com/" TargetMode="External"/><Relationship Id="rId4" Type="http://schemas.openxmlformats.org/officeDocument/2006/relationships/hyperlink" Target="http://pinpuff.com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543800" cy="2593975"/>
          </a:xfrm>
        </p:spPr>
        <p:txBody>
          <a:bodyPr/>
          <a:lstStyle/>
          <a:p>
            <a:r>
              <a:rPr lang="en-US" sz="5500" dirty="0" smtClean="0">
                <a:solidFill>
                  <a:schemeClr val="tx1"/>
                </a:solidFill>
              </a:rPr>
              <a:t>Blogging &amp; Then Some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Week 7 – Feb. 20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57600"/>
            <a:ext cx="6461760" cy="1066800"/>
          </a:xfrm>
        </p:spPr>
        <p:txBody>
          <a:bodyPr/>
          <a:lstStyle/>
          <a:p>
            <a:r>
              <a:rPr lang="en-US" dirty="0" smtClean="0"/>
              <a:t>UW Social Media Certificate</a:t>
            </a:r>
          </a:p>
          <a:p>
            <a:r>
              <a:rPr lang="en-US" dirty="0" smtClean="0"/>
              <a:t>Winter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20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Topsy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Real-time search engine for the social web.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Ranks search results based on the most influential conversations millions of people are having online right now.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/>
              <a:t>Uncover influencers in your niche communities.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Free </a:t>
            </a:r>
            <a:r>
              <a:rPr lang="en-US" sz="2200" dirty="0"/>
              <a:t>tool lets you find out who tweeted about your topics.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Paid version gives you unlimited access to any topic, hashtag or conversation—but it’s pricey.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Stick to the free tool when you need it.</a:t>
            </a:r>
          </a:p>
        </p:txBody>
      </p:sp>
      <p:pic>
        <p:nvPicPr>
          <p:cNvPr id="4098" name="Picture 2" descr="https://dev.twitter.com/sites/default/files/images_certified_partner/tops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730815"/>
            <a:ext cx="1503631" cy="38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821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Twitter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lvl="1" indent="0">
              <a:spcAft>
                <a:spcPts val="600"/>
              </a:spcAft>
              <a:buClr>
                <a:schemeClr val="accent1"/>
              </a:buClr>
              <a:buNone/>
            </a:pPr>
            <a:r>
              <a:rPr lang="en-US" sz="2400" b="1" dirty="0" smtClean="0"/>
              <a:t>Twitter Counter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How many followers you have and growth over time.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Insights into your behavior (e.g. what you’ve tweeted about, when you tweet the most, who you @reply to).</a:t>
            </a:r>
            <a:endParaRPr lang="en-US" sz="2200" dirty="0"/>
          </a:p>
          <a:p>
            <a:pPr marL="114300" lvl="1" indent="0">
              <a:spcAft>
                <a:spcPts val="600"/>
              </a:spcAft>
              <a:buClr>
                <a:schemeClr val="accent1"/>
              </a:buClr>
              <a:buNone/>
            </a:pPr>
            <a:r>
              <a:rPr lang="en-US" sz="2400" b="1" dirty="0" err="1" smtClean="0"/>
              <a:t>JustUnfollow</a:t>
            </a:r>
            <a:endParaRPr lang="en-US" sz="2400" b="1" dirty="0" smtClean="0"/>
          </a:p>
          <a:p>
            <a:pPr marL="457200" lvl="1" indent="-342900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Kick non-followers and inactive users to the curb.</a:t>
            </a:r>
          </a:p>
          <a:p>
            <a:pPr marL="457200" lvl="1" indent="-342900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Who followed me &amp; who </a:t>
            </a:r>
            <a:r>
              <a:rPr lang="en-US" sz="2200" dirty="0" err="1" smtClean="0"/>
              <a:t>unfollowed</a:t>
            </a:r>
            <a:r>
              <a:rPr lang="en-US" sz="2200" dirty="0" smtClean="0"/>
              <a:t> me.</a:t>
            </a:r>
          </a:p>
          <a:p>
            <a:pPr marL="457200" lvl="1" indent="-342900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Works with Instagram, too.</a:t>
            </a:r>
          </a:p>
        </p:txBody>
      </p:sp>
    </p:spTree>
    <p:extLst>
      <p:ext uri="{BB962C8B-B14F-4D97-AF65-F5344CB8AC3E}">
        <p14:creationId xmlns:p14="http://schemas.microsoft.com/office/powerpoint/2010/main" val="109247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TweetReach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Calculates how far your tweet traveled.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Maximum number of Twitter users who could have possibly seen your message.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Figuring out reach is difficult to do on your own or without a paid tool like Simply Measured.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For free, you can’t go wrong with </a:t>
            </a:r>
            <a:r>
              <a:rPr lang="en-US" sz="2200" dirty="0" err="1" smtClean="0"/>
              <a:t>TweetReach</a:t>
            </a:r>
            <a:r>
              <a:rPr lang="en-US" sz="2200" dirty="0" smtClean="0"/>
              <a:t>.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Also measures </a:t>
            </a:r>
            <a:r>
              <a:rPr lang="en-US" sz="2200" dirty="0" err="1" smtClean="0"/>
              <a:t>hashtags</a:t>
            </a:r>
            <a:r>
              <a:rPr lang="en-US" sz="2200" dirty="0" smtClean="0"/>
              <a:t>, screen names, keywords.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Paid version kicks in if there are more than 50 tweets—starts at $84/month.</a:t>
            </a:r>
          </a:p>
        </p:txBody>
      </p:sp>
      <p:pic>
        <p:nvPicPr>
          <p:cNvPr id="3074" name="Picture 2" descr="http://tweeparties.com/blog/wp-content/uploads/2010/09/tweetreach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533400"/>
            <a:ext cx="2362200" cy="77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821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Trendsmap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Real-time mapping of Twitter trends across the world.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Dive down to neighborhood levels.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743200"/>
            <a:ext cx="6248400" cy="335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http://news.cnet.com/i/bto/20090921/Trendsmap-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609600"/>
            <a:ext cx="2286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377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Facebook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lvl="1" indent="0">
              <a:spcAft>
                <a:spcPts val="600"/>
              </a:spcAft>
              <a:buClr>
                <a:schemeClr val="accent1"/>
              </a:buClr>
              <a:buNone/>
            </a:pPr>
            <a:r>
              <a:rPr lang="en-US" sz="2400" b="1" dirty="0" err="1" smtClean="0"/>
              <a:t>Booshaka</a:t>
            </a:r>
            <a:endParaRPr lang="en-US" sz="2400" b="1" dirty="0" smtClean="0"/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Understand what your Facebook fans like and talk about.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This makes it easier to target ads and post relevant content.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Offers Timeline apps, leaderboards, rewards, achievements.</a:t>
            </a:r>
          </a:p>
          <a:p>
            <a:pPr marL="342900" lvl="1">
              <a:spcAft>
                <a:spcPts val="1200"/>
              </a:spcAft>
              <a:buClr>
                <a:schemeClr val="accent1"/>
              </a:buClr>
            </a:pPr>
            <a:r>
              <a:rPr lang="en-US" sz="2200" dirty="0" smtClean="0"/>
              <a:t>Starts at $9/month for pages up to 1,000 fans.</a:t>
            </a:r>
            <a:endParaRPr lang="en-US" sz="2200" dirty="0"/>
          </a:p>
          <a:p>
            <a:pPr marL="114300" lvl="1" indent="0">
              <a:spcAft>
                <a:spcPts val="600"/>
              </a:spcAft>
              <a:buClr>
                <a:schemeClr val="accent1"/>
              </a:buClr>
              <a:buNone/>
            </a:pPr>
            <a:r>
              <a:rPr lang="en-US" sz="2400" b="1" dirty="0" err="1" smtClean="0"/>
              <a:t>Likester</a:t>
            </a:r>
            <a:endParaRPr lang="en-US" sz="2400" b="1" dirty="0" smtClean="0"/>
          </a:p>
          <a:p>
            <a:pPr marL="457200" lvl="1" indent="-342900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Same as above, but geared more toward ad optimization.</a:t>
            </a:r>
          </a:p>
          <a:p>
            <a:pPr marL="457200" lvl="1" indent="-342900">
              <a:spcAft>
                <a:spcPts val="1200"/>
              </a:spcAft>
              <a:buClr>
                <a:schemeClr val="accent1"/>
              </a:buClr>
            </a:pPr>
            <a:r>
              <a:rPr lang="en-US" sz="2200" dirty="0" smtClean="0"/>
              <a:t>Starts at $220/month for unlimited research.</a:t>
            </a:r>
          </a:p>
          <a:p>
            <a:pPr marL="114300" lvl="1" indent="0">
              <a:spcAft>
                <a:spcPts val="600"/>
              </a:spcAft>
              <a:buClr>
                <a:schemeClr val="accent1"/>
              </a:buClr>
              <a:buNone/>
            </a:pPr>
            <a:r>
              <a:rPr lang="en-US" sz="2400" b="1" dirty="0" smtClean="0"/>
              <a:t>Involver</a:t>
            </a:r>
          </a:p>
          <a:p>
            <a:pPr marL="457200" lvl="1" indent="-342900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Install two free, self-serve Facebook applications.</a:t>
            </a:r>
          </a:p>
        </p:txBody>
      </p:sp>
    </p:spTree>
    <p:extLst>
      <p:ext uri="{BB962C8B-B14F-4D97-AF65-F5344CB8AC3E}">
        <p14:creationId xmlns:p14="http://schemas.microsoft.com/office/powerpoint/2010/main" val="2967304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Statigram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Dashboard tool for Instagram.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View your friends’ pictures and like/comment easily.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Statistics available for a wide range of insights, including which filters and tags get you the most engagement.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Learn which photos resonate and who your influencers are.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Contest apps are widely regarded.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  <p:pic>
        <p:nvPicPr>
          <p:cNvPr id="8194" name="Picture 2" descr="Statigram : Instagram web view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685800"/>
            <a:ext cx="2076450" cy="48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79278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Pinterest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err="1" smtClean="0">
                <a:hlinkClick r:id="rId2"/>
              </a:rPr>
              <a:t>Reachli</a:t>
            </a:r>
            <a:r>
              <a:rPr lang="en-US" dirty="0" smtClean="0">
                <a:hlinkClick r:id="rId2"/>
              </a:rPr>
              <a:t> </a:t>
            </a:r>
            <a:r>
              <a:rPr lang="en-US" dirty="0" smtClean="0"/>
              <a:t>(formerly </a:t>
            </a:r>
            <a:r>
              <a:rPr lang="en-US" dirty="0" err="1" smtClean="0"/>
              <a:t>Pinerly</a:t>
            </a:r>
            <a:r>
              <a:rPr lang="en-US" dirty="0" smtClean="0"/>
              <a:t>) – Best for campaigns</a:t>
            </a:r>
          </a:p>
          <a:p>
            <a:pPr>
              <a:spcAft>
                <a:spcPts val="600"/>
              </a:spcAft>
            </a:pPr>
            <a:r>
              <a:rPr lang="en-US" dirty="0" err="1" smtClean="0">
                <a:hlinkClick r:id="rId3"/>
              </a:rPr>
              <a:t>Pingraphy</a:t>
            </a:r>
            <a:r>
              <a:rPr lang="en-US" dirty="0" smtClean="0"/>
              <a:t> – Schedule your pins</a:t>
            </a:r>
          </a:p>
          <a:p>
            <a:pPr>
              <a:spcAft>
                <a:spcPts val="600"/>
              </a:spcAft>
            </a:pPr>
            <a:r>
              <a:rPr lang="en-US" dirty="0" err="1" smtClean="0">
                <a:hlinkClick r:id="rId4"/>
              </a:rPr>
              <a:t>PinPuff</a:t>
            </a:r>
            <a:r>
              <a:rPr lang="en-US" dirty="0" smtClean="0">
                <a:hlinkClick r:id="rId4"/>
              </a:rPr>
              <a:t> </a:t>
            </a:r>
            <a:r>
              <a:rPr lang="en-US" dirty="0" smtClean="0"/>
              <a:t>– Find your influencers &amp; get perks (like </a:t>
            </a:r>
            <a:r>
              <a:rPr lang="en-US" dirty="0" err="1" smtClean="0"/>
              <a:t>Klout</a:t>
            </a:r>
            <a:r>
              <a:rPr lang="en-US" dirty="0" smtClean="0"/>
              <a:t>)</a:t>
            </a:r>
          </a:p>
          <a:p>
            <a:pPr>
              <a:spcAft>
                <a:spcPts val="600"/>
              </a:spcAft>
            </a:pPr>
            <a:r>
              <a:rPr lang="en-US" dirty="0" err="1" smtClean="0">
                <a:hlinkClick r:id="rId5"/>
              </a:rPr>
              <a:t>PinReach</a:t>
            </a:r>
            <a:r>
              <a:rPr lang="en-US" dirty="0" smtClean="0"/>
              <a:t> – Find your influencers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455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100" dirty="0" smtClean="0"/>
              <a:t>Assignment #4 – Facebook Ads</a:t>
            </a:r>
            <a:endParaRPr lang="en-US" sz="4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Write a 1-page ads report (10 points)</a:t>
            </a:r>
          </a:p>
          <a:p>
            <a:pPr lvl="1"/>
            <a:r>
              <a:rPr lang="en-US" dirty="0" smtClean="0"/>
              <a:t>Using Facebook Ads, pick an organization (could be your own) and provide an ad strategy.</a:t>
            </a:r>
          </a:p>
          <a:p>
            <a:pPr lvl="1"/>
            <a:r>
              <a:rPr lang="en-US" dirty="0" smtClean="0"/>
              <a:t>Identify your target audiences and briefly explain why you are reaching them.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Use targeting, promoted posts and sponsored stories to message these key audiences.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What strategies would you recommend with $1,000 a month for a year and $20/day for 10 days.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Provide analysis for why you made your decisions.</a:t>
            </a:r>
          </a:p>
          <a:p>
            <a:r>
              <a:rPr lang="en-US" b="1" dirty="0" smtClean="0"/>
              <a:t>Due prior to class 2/27 – week 8</a:t>
            </a:r>
          </a:p>
        </p:txBody>
      </p:sp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Guest speaker, Bob Dunn, </a:t>
            </a:r>
            <a:r>
              <a:rPr lang="en-US" sz="2400" dirty="0" err="1" smtClean="0"/>
              <a:t>WordPress</a:t>
            </a:r>
            <a:r>
              <a:rPr lang="en-US" sz="2400" dirty="0" smtClean="0"/>
              <a:t> instructor</a:t>
            </a:r>
          </a:p>
          <a:p>
            <a:r>
              <a:rPr lang="en-US" sz="2400" dirty="0" smtClean="0"/>
              <a:t>Housekeeping/CMP update</a:t>
            </a:r>
          </a:p>
          <a:p>
            <a:r>
              <a:rPr lang="en-US" sz="2400" dirty="0" smtClean="0"/>
              <a:t>Minute papers</a:t>
            </a:r>
          </a:p>
          <a:p>
            <a:r>
              <a:rPr lang="en-US" sz="2400" dirty="0" smtClean="0"/>
              <a:t>Tool time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Housekeeping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1054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What’s due:</a:t>
            </a:r>
          </a:p>
          <a:p>
            <a:pPr lvl="1"/>
            <a:r>
              <a:rPr lang="en-US" sz="2200" dirty="0" smtClean="0"/>
              <a:t>Facebook Ads – due next week (2/27)</a:t>
            </a:r>
          </a:p>
          <a:p>
            <a:pPr lvl="1"/>
            <a:r>
              <a:rPr lang="en-US" sz="2200" dirty="0" smtClean="0"/>
              <a:t>Final project/group presentation – week 10 (3/13)</a:t>
            </a:r>
          </a:p>
          <a:p>
            <a:pPr lvl="1"/>
            <a:endParaRPr lang="en-US" sz="2200" dirty="0"/>
          </a:p>
          <a:p>
            <a:r>
              <a:rPr lang="en-US" b="1" dirty="0" smtClean="0"/>
              <a:t>What’s coming up:</a:t>
            </a:r>
          </a:p>
          <a:p>
            <a:pPr lvl="1"/>
            <a:r>
              <a:rPr lang="en-US" sz="2200" dirty="0" err="1" smtClean="0"/>
              <a:t>SEOmoz</a:t>
            </a:r>
            <a:r>
              <a:rPr lang="en-US" sz="2200" dirty="0" smtClean="0"/>
              <a:t> presenting next week</a:t>
            </a:r>
          </a:p>
          <a:p>
            <a:pPr lvl="1"/>
            <a:r>
              <a:rPr lang="en-US" sz="2200" dirty="0" smtClean="0"/>
              <a:t>Building your own social media tools – week 9 (3/6)</a:t>
            </a:r>
          </a:p>
          <a:p>
            <a:pPr lvl="1"/>
            <a:endParaRPr lang="en-US" sz="2200" dirty="0"/>
          </a:p>
          <a:p>
            <a:pPr marL="342900" lvl="2">
              <a:spcAft>
                <a:spcPts val="2400"/>
              </a:spcAft>
              <a:buClr>
                <a:schemeClr val="accent1"/>
              </a:buClr>
            </a:pPr>
            <a:r>
              <a:rPr lang="en-US" sz="2200" dirty="0" smtClean="0"/>
              <a:t>Reminder that spring course starts a week later on April 3 and ends a week later on June 5.</a:t>
            </a:r>
          </a:p>
          <a:p>
            <a:pPr marL="342900" lvl="2">
              <a:spcAft>
                <a:spcPts val="2400"/>
              </a:spcAft>
              <a:buClr>
                <a:schemeClr val="accent1"/>
              </a:buClr>
            </a:pPr>
            <a:r>
              <a:rPr lang="en-US" sz="2200" dirty="0" smtClean="0"/>
              <a:t>$99 student rate to </a:t>
            </a:r>
            <a:r>
              <a:rPr lang="en-US" sz="2200" dirty="0" err="1" smtClean="0"/>
              <a:t>MarketMix</a:t>
            </a:r>
            <a:r>
              <a:rPr lang="en-US" sz="2200" dirty="0" smtClean="0"/>
              <a:t> 2013, March 20. Connect with </a:t>
            </a:r>
            <a:r>
              <a:rPr lang="en-US" sz="2200" dirty="0" err="1" smtClean="0"/>
              <a:t>Solveig</a:t>
            </a:r>
            <a:r>
              <a:rPr lang="en-US" sz="2200" dirty="0" smtClean="0"/>
              <a:t> if you’re interested.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89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884" y="647700"/>
            <a:ext cx="2640331" cy="12573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620000" cy="44397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400" i="1" dirty="0" smtClean="0"/>
              <a:t>Twitter group report</a:t>
            </a:r>
          </a:p>
          <a:p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CMP update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15200" y="712281"/>
            <a:ext cx="876994" cy="909882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819400"/>
            <a:ext cx="5562600" cy="335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888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Minute papers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620000" cy="487680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sz="2000" dirty="0"/>
              <a:t>I’ve found </a:t>
            </a:r>
            <a:r>
              <a:rPr lang="en-US" sz="2000" dirty="0" smtClean="0"/>
              <a:t>the </a:t>
            </a:r>
            <a:r>
              <a:rPr lang="en-US" sz="2000" dirty="0"/>
              <a:t>option to promote to your </a:t>
            </a:r>
            <a:r>
              <a:rPr lang="en-US" sz="2000" dirty="0" smtClean="0"/>
              <a:t>‘fans</a:t>
            </a:r>
            <a:r>
              <a:rPr lang="en-US" sz="2000" dirty="0"/>
              <a:t>’ and friends of </a:t>
            </a:r>
            <a:r>
              <a:rPr lang="en-US" sz="2000" dirty="0" smtClean="0"/>
              <a:t>fans </a:t>
            </a:r>
            <a:r>
              <a:rPr lang="en-US" sz="2000" dirty="0"/>
              <a:t>has yielded great results in comparison to how much an ad </a:t>
            </a:r>
            <a:r>
              <a:rPr lang="en-US" sz="2000" dirty="0" smtClean="0"/>
              <a:t>costs. With </a:t>
            </a:r>
            <a:r>
              <a:rPr lang="en-US" sz="2000" dirty="0"/>
              <a:t>all the hatred of </a:t>
            </a:r>
            <a:r>
              <a:rPr lang="en-US" sz="2000" dirty="0" smtClean="0"/>
              <a:t>‘paid </a:t>
            </a:r>
            <a:r>
              <a:rPr lang="en-US" sz="2000" dirty="0"/>
              <a:t>advertising’ I actually find it beneficial because </a:t>
            </a:r>
            <a:r>
              <a:rPr lang="en-US" sz="2000" dirty="0" smtClean="0"/>
              <a:t>it </a:t>
            </a:r>
            <a:r>
              <a:rPr lang="en-US" sz="2000" dirty="0"/>
              <a:t>weeds out solicitors that blindly promote and over-post nonsense that fills up my </a:t>
            </a:r>
            <a:r>
              <a:rPr lang="en-US" sz="2000" dirty="0" smtClean="0"/>
              <a:t>news feed</a:t>
            </a:r>
            <a:r>
              <a:rPr lang="en-US" sz="2000" dirty="0"/>
              <a:t>.  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As far as business goes, I hate, hate, hate </a:t>
            </a:r>
            <a:r>
              <a:rPr lang="en-US" sz="2000" dirty="0" smtClean="0"/>
              <a:t>it. Our </a:t>
            </a:r>
            <a:r>
              <a:rPr lang="en-US" sz="2000" dirty="0"/>
              <a:t>ads have never performed as we’ve expected them to, and the engagement we receive from clients and partners never matches that of Twitter. It takes a lot more time to update Facebook for a lot less return on </a:t>
            </a:r>
            <a:r>
              <a:rPr lang="en-US" sz="2000" dirty="0" smtClean="0"/>
              <a:t>investment. Unfortunately, </a:t>
            </a:r>
            <a:r>
              <a:rPr lang="en-US" sz="2000" dirty="0"/>
              <a:t>everyone views it as a necessary evil.</a:t>
            </a:r>
          </a:p>
          <a:p>
            <a:r>
              <a:rPr lang="en-US" sz="2000" dirty="0"/>
              <a:t>FB has created a massive “switching cost”… it has literally become the 3rd place in our lives. Not my life, </a:t>
            </a:r>
            <a:r>
              <a:rPr lang="en-US" sz="2000" dirty="0" smtClean="0"/>
              <a:t>1 billion </a:t>
            </a:r>
            <a:r>
              <a:rPr lang="en-US" sz="2000" dirty="0"/>
              <a:t>lives. Add to this equation the massive impact of BIG DATA and sophisticated analytics and you have a powerhouse that can observe, influence and predict almost anything. So, the game is not whether we like it or not, the moment of truth is how to master it.</a:t>
            </a:r>
          </a:p>
          <a:p>
            <a:endParaRPr lang="en-US" sz="1800" dirty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46892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time</a:t>
            </a:r>
            <a:endParaRPr lang="en-US" dirty="0"/>
          </a:p>
        </p:txBody>
      </p:sp>
      <p:pic>
        <p:nvPicPr>
          <p:cNvPr id="1026" name="Picture 2" descr="http://mariehegler.files.wordpress.com/2010/04/tim-the-toolman-taylor-e1271863764552.jpg?w=4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600200"/>
            <a:ext cx="3733800" cy="444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Klout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Measures how </a:t>
            </a:r>
            <a:r>
              <a:rPr lang="en-US" sz="2200" dirty="0"/>
              <a:t>much content one shares vs. </a:t>
            </a:r>
            <a:r>
              <a:rPr lang="en-US" sz="2200" dirty="0" smtClean="0"/>
              <a:t>the engagement their posts generate.</a:t>
            </a:r>
            <a:endParaRPr lang="en-US" sz="2200" dirty="0"/>
          </a:p>
          <a:p>
            <a:pPr>
              <a:spcAft>
                <a:spcPts val="600"/>
              </a:spcAft>
            </a:pPr>
            <a:r>
              <a:rPr lang="en-US" dirty="0" smtClean="0"/>
              <a:t>Great </a:t>
            </a:r>
            <a:r>
              <a:rPr lang="en-US" dirty="0"/>
              <a:t>for getting </a:t>
            </a:r>
            <a:r>
              <a:rPr lang="en-US" dirty="0" smtClean="0"/>
              <a:t>a quick </a:t>
            </a:r>
            <a:r>
              <a:rPr lang="en-US" dirty="0"/>
              <a:t>and broad sense of the health of your social media </a:t>
            </a:r>
            <a:r>
              <a:rPr lang="en-US" dirty="0" smtClean="0"/>
              <a:t>presence.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Lots of fanfare, but not a true measure of influence.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Klout</a:t>
            </a:r>
            <a:r>
              <a:rPr lang="en-US" dirty="0" smtClean="0"/>
              <a:t> scores are easily manipulated.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Gaming element allows people to “gift” </a:t>
            </a:r>
            <a:r>
              <a:rPr lang="en-US" dirty="0" err="1" smtClean="0"/>
              <a:t>Klout</a:t>
            </a:r>
            <a:r>
              <a:rPr lang="en-US" dirty="0" smtClean="0"/>
              <a:t> to others, which further erodes its value as an influence metric.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Want to find real influencers? Listen to real conversations.</a:t>
            </a:r>
          </a:p>
        </p:txBody>
      </p:sp>
      <p:pic>
        <p:nvPicPr>
          <p:cNvPr id="11266" name="Picture 2" descr="http://www.danieljwilson.com/BlogOther/wp-content/uploads/2012/07/007_klou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762000"/>
            <a:ext cx="1709737" cy="36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941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en-US" sz="2200" dirty="0" smtClean="0"/>
              <a:t>Create snazzy word clouds from text you provide.</a:t>
            </a:r>
            <a:endParaRPr lang="en-US" sz="2200" dirty="0"/>
          </a:p>
          <a:p>
            <a:pPr>
              <a:spcAft>
                <a:spcPts val="600"/>
              </a:spcAft>
            </a:pPr>
            <a:r>
              <a:rPr lang="en-US" dirty="0" smtClean="0"/>
              <a:t>Delete any words you don’t wish to showcase.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Edit your clouds with fonts, layouts and colors schemes.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Images are your to use however you like—print them out, save to your desktop, share with friends.</a:t>
            </a:r>
          </a:p>
          <a:p>
            <a:pPr>
              <a:spcAft>
                <a:spcPts val="600"/>
              </a:spcAft>
            </a:pPr>
            <a:r>
              <a:rPr lang="en-US" dirty="0"/>
              <a:t>Great for presentations and </a:t>
            </a:r>
            <a:r>
              <a:rPr lang="en-US" dirty="0" smtClean="0"/>
              <a:t>reports.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Remember that readers are visual creatures—word clouds will catch their attention.</a:t>
            </a:r>
            <a:endParaRPr lang="en-US" b="1" dirty="0"/>
          </a:p>
        </p:txBody>
      </p:sp>
      <p:pic>
        <p:nvPicPr>
          <p:cNvPr id="2050" name="Picture 2" descr="Wordle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609600"/>
            <a:ext cx="1714500" cy="55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878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Sprinklr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Customizable social media management </a:t>
            </a:r>
            <a:r>
              <a:rPr lang="en-US" dirty="0" smtClean="0"/>
              <a:t>tool to </a:t>
            </a:r>
            <a:r>
              <a:rPr lang="en-US" dirty="0"/>
              <a:t>communicate and engage with customers across multiple </a:t>
            </a:r>
            <a:r>
              <a:rPr lang="en-US" dirty="0" smtClean="0"/>
              <a:t>channels.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Post to many social networks, get custom analytics and measure engagement with fans.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One of the first four companies to gain access to LinkedIn’s social media management partner program.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Ranked </a:t>
            </a:r>
            <a:r>
              <a:rPr lang="en-US" dirty="0" smtClean="0"/>
              <a:t>No. 1 </a:t>
            </a:r>
            <a:r>
              <a:rPr lang="en-US" dirty="0"/>
              <a:t>by </a:t>
            </a:r>
            <a:r>
              <a:rPr lang="en-US" dirty="0" err="1"/>
              <a:t>Econsultancy</a:t>
            </a:r>
            <a:r>
              <a:rPr lang="en-US" dirty="0"/>
              <a:t> in 2013 Social Media Management Buyer's </a:t>
            </a:r>
            <a:r>
              <a:rPr lang="en-US" dirty="0" smtClean="0"/>
              <a:t>Guide.</a:t>
            </a:r>
            <a:endParaRPr lang="en-US" dirty="0"/>
          </a:p>
        </p:txBody>
      </p:sp>
      <p:pic>
        <p:nvPicPr>
          <p:cNvPr id="7170" name="Picture 2" descr="https://encrypted-tbn0.gstatic.com/images?q=tbn:ANd9GcT2mWYzJYVHkpC0nuD4hvE8SVKu3S-S_H1aK84PJXWXT1ipx-Ui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381" y="533400"/>
            <a:ext cx="1547019" cy="61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9490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13310</TotalTime>
  <Words>1014</Words>
  <Application>Microsoft Office PowerPoint</Application>
  <PresentationFormat>On-screen Show (4:3)</PresentationFormat>
  <Paragraphs>102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Adjacency</vt:lpstr>
      <vt:lpstr>Blogging &amp; Then Some Week 7 – Feb. 20</vt:lpstr>
      <vt:lpstr>Agenda</vt:lpstr>
      <vt:lpstr>Housekeeping</vt:lpstr>
      <vt:lpstr>CMP update</vt:lpstr>
      <vt:lpstr>Minute papers</vt:lpstr>
      <vt:lpstr>Tool time</vt:lpstr>
      <vt:lpstr>Klout</vt:lpstr>
      <vt:lpstr>Wordle</vt:lpstr>
      <vt:lpstr>Sprinklr</vt:lpstr>
      <vt:lpstr>Topsy</vt:lpstr>
      <vt:lpstr>Twitter tools</vt:lpstr>
      <vt:lpstr>TweetReach</vt:lpstr>
      <vt:lpstr>Trendsmap</vt:lpstr>
      <vt:lpstr>Facebook tools</vt:lpstr>
      <vt:lpstr>Statigram</vt:lpstr>
      <vt:lpstr>Pinterest tools</vt:lpstr>
      <vt:lpstr>Assignment #4 – Facebook Ads</vt:lpstr>
    </vt:vector>
  </TitlesOfParts>
  <Company>King County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Belt, Derek</dc:creator>
  <cp:lastModifiedBy>Belt, Derek</cp:lastModifiedBy>
  <cp:revision>206</cp:revision>
  <dcterms:created xsi:type="dcterms:W3CDTF">2013-02-05T04:30:38Z</dcterms:created>
  <dcterms:modified xsi:type="dcterms:W3CDTF">2013-02-28T02:42:25Z</dcterms:modified>
</cp:coreProperties>
</file>